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0" r:id="rId3"/>
    <p:sldId id="257" r:id="rId4"/>
    <p:sldId id="259" r:id="rId5"/>
    <p:sldId id="266" r:id="rId6"/>
    <p:sldId id="263" r:id="rId7"/>
    <p:sldId id="272" r:id="rId8"/>
    <p:sldId id="274" r:id="rId9"/>
    <p:sldId id="275" r:id="rId10"/>
    <p:sldId id="289" r:id="rId11"/>
    <p:sldId id="290" r:id="rId12"/>
    <p:sldId id="291" r:id="rId13"/>
    <p:sldId id="292" r:id="rId14"/>
    <p:sldId id="277" r:id="rId15"/>
    <p:sldId id="285" r:id="rId16"/>
    <p:sldId id="288" r:id="rId17"/>
    <p:sldId id="270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에스코어 드림 5 Medium" panose="020B0503030302020204" pitchFamily="34" charset="-127"/>
      <p:regular r:id="rId21"/>
    </p:embeddedFont>
    <p:embeddedFont>
      <p:font typeface="에스코어 드림 7 ExtraBold" panose="020B0803030302020204" pitchFamily="34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A27C2-70E4-492E-8E6C-CEA4855AB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2C6845-63FB-480C-8831-4A9BA942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C5D75-539C-4E48-A07B-9D922B0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F7450-5DA5-40F6-9EF6-EFB2835B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76BD2-7340-4131-A719-9B18915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4B67B-BBAA-4EC8-AA21-7C1DE794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11BD59-BB00-4339-B84C-4F9FECFEC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527EA-C01D-453F-9DD0-526C9994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F887F-889E-488E-BA82-42A63A40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79E5C-DE8F-4964-9489-F450A6B6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D0A8D0-FBC3-42EC-B489-F744C5CE6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72F6F7-F4D2-40FD-A394-FFCA0105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41525-BFCC-4660-9220-A01EC31C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C20D5-3030-4B3E-84C3-7A959E04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7E312-9B19-4319-B69D-C14DF2E2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9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2749F-3814-4741-B802-64A5275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B2DF1-7C60-4DA4-BF8B-9092D4BE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D5BBE5-BDC3-4A4D-B757-3F521DC2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D5932-BD54-463E-B4B9-1F216037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D44BA2-7B03-4A3E-8ECE-7CC37EC7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6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43DB-D384-482C-A905-CDF7523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04E84-B953-4EF9-AB83-CD38A4EE1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29A5F-38C8-46A1-895A-461BE4E1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B2FCC-4C40-4E60-996F-5C0738DB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BD76F-9695-4410-9AE6-D7BE55F6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8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3E311-AB32-4244-B774-9A3F4410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9E6B4-BA34-47C4-86F2-17FCAA5D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25DD7E-2C30-40D5-B949-1D9D16BE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638944-B6FE-4707-8C15-96FA41B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D20A7A-30DC-46F4-9872-B86F8BF2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B687B-28B8-4069-9AA6-1E6261BB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33004-88ED-47A4-A59A-9F860590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83F24-0685-4B94-9A0F-0DDEB267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D3116D-EB39-4AEF-BBAF-B372DD621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42B5BE-F3DB-4E6E-96B8-1F05996B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96AB3E-C6D9-4CD0-86D0-336DDB81F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283353-7B7B-49CE-B48C-5B326DDA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829675-2E23-4A8D-967D-34C2079D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158497-C928-42BF-9019-12CDEFDA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2F8DF-7029-4793-992D-31E33610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D111E1-1222-4274-B47A-29FFDD4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3B6A5-501A-4442-93A4-FD86FDB4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265B-12A1-40BF-9A6C-CBB16440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0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72E9A0-B24F-4595-AE83-4927DF43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265CDA-E950-4CE8-81E4-30E52F1A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9CABE-3813-4AA2-875B-A7CE8B9A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2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AF2C5-D7DB-4840-9723-9D2E889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17EC9-295F-44F4-A467-27036A557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AE6483-DE34-4DA1-BE10-2BFF38CC9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76CF4-5F78-488D-A9A1-6647E26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58342D-9BBA-493D-9B8C-DAAFA24E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08F14-B5E6-4CC1-AD2B-47F1DD54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8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5EBDC-28B8-4C57-87FD-F042001A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537C76-85A4-4A2D-A115-0444C4CED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45F22F-62C4-468B-BFB4-3CDD1A854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D0CC0-D3FC-4A46-A82D-091EFDC6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B708B-7275-4162-A674-9642E6BF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B92DDF-1CFD-46A7-A0DE-A13A33E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9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3B4CE8-020E-4DCE-AD07-42E50440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68E0E-D5EB-4B99-841A-11496D4D2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7A0A6-3870-4C8D-A586-561D4124F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B264-1298-4723-9584-4377BEF8489F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489FE-8608-4D98-99FC-802D92916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161C7-B528-43BA-9E87-C1371E336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6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2. </a:t>
            </a:r>
            <a:r>
              <a:rPr lang="ko-KR" altLang="en-US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A3932-1BEE-4C0D-A08B-BC0B8050D5CA}"/>
              </a:ext>
            </a:extLst>
          </p:cNvPr>
          <p:cNvSpPr txBox="1"/>
          <p:nvPr/>
        </p:nvSpPr>
        <p:spPr>
          <a:xfrm>
            <a:off x="1090728" y="1439371"/>
            <a:ext cx="394345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영화 상세 정보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A5A47A-3456-728E-2AE3-62B9E165AC3B}"/>
              </a:ext>
            </a:extLst>
          </p:cNvPr>
          <p:cNvSpPr/>
          <p:nvPr/>
        </p:nvSpPr>
        <p:spPr>
          <a:xfrm>
            <a:off x="11548440" y="105223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354F6-297E-62FF-0C62-F8171BAD3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9" y="1996500"/>
            <a:ext cx="5691687" cy="28743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4E260D-C942-1122-7B1E-02FDD3B23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89" y="1991841"/>
            <a:ext cx="5665062" cy="2874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8F1AB4-86D5-06F4-9138-7662A7A82709}"/>
              </a:ext>
            </a:extLst>
          </p:cNvPr>
          <p:cNvSpPr txBox="1"/>
          <p:nvPr/>
        </p:nvSpPr>
        <p:spPr>
          <a:xfrm>
            <a:off x="7141294" y="1439371"/>
            <a:ext cx="394345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랜덤 영화 추천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D9893-2DBC-EA81-9613-2CF0A8A906E0}"/>
              </a:ext>
            </a:extLst>
          </p:cNvPr>
          <p:cNvSpPr txBox="1"/>
          <p:nvPr/>
        </p:nvSpPr>
        <p:spPr>
          <a:xfrm>
            <a:off x="6280489" y="5018518"/>
            <a:ext cx="53906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마찬가지로 영화 포스터를 클릭하면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영화의 상세 정보를 볼 수 있도록 구성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modal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외부를 클릭하면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modal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사라짐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7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2. </a:t>
            </a:r>
            <a:r>
              <a:rPr lang="ko-KR" altLang="en-US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A3932-1BEE-4C0D-A08B-BC0B8050D5CA}"/>
              </a:ext>
            </a:extLst>
          </p:cNvPr>
          <p:cNvSpPr txBox="1"/>
          <p:nvPr/>
        </p:nvSpPr>
        <p:spPr>
          <a:xfrm>
            <a:off x="4124273" y="663847"/>
            <a:ext cx="394345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커뮤니티 페이지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나무비위키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8A16E6-1882-4D03-8126-57B796872E4E}"/>
              </a:ext>
            </a:extLst>
          </p:cNvPr>
          <p:cNvSpPr txBox="1"/>
          <p:nvPr/>
        </p:nvSpPr>
        <p:spPr>
          <a:xfrm>
            <a:off x="2186617" y="5206941"/>
            <a:ext cx="8874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여부에 관계 없이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누구나 다양한 주제에 대한 게시글 작성 가능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A5A47A-3456-728E-2AE3-62B9E165AC3B}"/>
              </a:ext>
            </a:extLst>
          </p:cNvPr>
          <p:cNvSpPr/>
          <p:nvPr/>
        </p:nvSpPr>
        <p:spPr>
          <a:xfrm>
            <a:off x="11548440" y="105223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D80A0-557F-AF6C-3C06-BDA2AD3AE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7" y="1153953"/>
            <a:ext cx="7818765" cy="39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6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2. </a:t>
            </a:r>
            <a:r>
              <a:rPr lang="ko-KR" altLang="en-US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A3932-1BEE-4C0D-A08B-BC0B8050D5CA}"/>
              </a:ext>
            </a:extLst>
          </p:cNvPr>
          <p:cNvSpPr txBox="1"/>
          <p:nvPr/>
        </p:nvSpPr>
        <p:spPr>
          <a:xfrm>
            <a:off x="1162553" y="1439371"/>
            <a:ext cx="394345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게시글 상세 정보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A5A47A-3456-728E-2AE3-62B9E165AC3B}"/>
              </a:ext>
            </a:extLst>
          </p:cNvPr>
          <p:cNvSpPr/>
          <p:nvPr/>
        </p:nvSpPr>
        <p:spPr>
          <a:xfrm>
            <a:off x="11548440" y="105223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F1AB4-86D5-06F4-9138-7662A7A82709}"/>
              </a:ext>
            </a:extLst>
          </p:cNvPr>
          <p:cNvSpPr txBox="1"/>
          <p:nvPr/>
        </p:nvSpPr>
        <p:spPr>
          <a:xfrm>
            <a:off x="7141294" y="1439371"/>
            <a:ext cx="394345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게시글 작성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D9893-2DBC-EA81-9613-2CF0A8A906E0}"/>
              </a:ext>
            </a:extLst>
          </p:cNvPr>
          <p:cNvSpPr txBox="1"/>
          <p:nvPr/>
        </p:nvSpPr>
        <p:spPr>
          <a:xfrm>
            <a:off x="1162553" y="5022988"/>
            <a:ext cx="5390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게시글 수정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삭제 가능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C180E-C5D4-6111-370C-2C45806D6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9" y="1991841"/>
            <a:ext cx="5775660" cy="28787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825BC5-C7F9-530E-4FA0-2263930FA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93" y="1989606"/>
            <a:ext cx="5911520" cy="28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0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2. </a:t>
            </a:r>
            <a:r>
              <a:rPr lang="ko-KR" altLang="en-US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A5A47A-3456-728E-2AE3-62B9E165AC3B}"/>
              </a:ext>
            </a:extLst>
          </p:cNvPr>
          <p:cNvSpPr/>
          <p:nvPr/>
        </p:nvSpPr>
        <p:spPr>
          <a:xfrm>
            <a:off x="11548440" y="105223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E6B13D-C852-F7E6-8460-A8F1140884CC}"/>
              </a:ext>
            </a:extLst>
          </p:cNvPr>
          <p:cNvGrpSpPr/>
          <p:nvPr/>
        </p:nvGrpSpPr>
        <p:grpSpPr>
          <a:xfrm>
            <a:off x="1900128" y="1208462"/>
            <a:ext cx="8391743" cy="4770257"/>
            <a:chOff x="1693149" y="1439371"/>
            <a:chExt cx="8391743" cy="477025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A3932-1BEE-4C0D-A08B-BC0B8050D5CA}"/>
                </a:ext>
              </a:extLst>
            </p:cNvPr>
            <p:cNvSpPr txBox="1"/>
            <p:nvPr/>
          </p:nvSpPr>
          <p:spPr>
            <a:xfrm>
              <a:off x="3917294" y="1439371"/>
              <a:ext cx="3943451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게시글 수정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ADD5B8-F207-8038-A817-DD413591D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149" y="1989605"/>
              <a:ext cx="8391743" cy="4220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03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E72D3D-445A-4DA8-BB5A-1128DBFB34D0}"/>
              </a:ext>
            </a:extLst>
          </p:cNvPr>
          <p:cNvSpPr/>
          <p:nvPr/>
        </p:nvSpPr>
        <p:spPr>
          <a:xfrm>
            <a:off x="0" y="625434"/>
            <a:ext cx="12192000" cy="560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BCC3FD-9DF4-4D84-95BC-A50FC46DCC5A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D26EB75-4847-461B-9DE4-0825008FCCC3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C3EA1F6-2B42-4A0F-AF6F-5945794FC04B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D4869C-B48F-0605-9D59-C4479523C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51" b="5808"/>
          <a:stretch/>
        </p:blipFill>
        <p:spPr>
          <a:xfrm>
            <a:off x="0" y="619570"/>
            <a:ext cx="12192000" cy="561936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4BC0DCB-EC98-08E3-DC63-255756D67A93}"/>
              </a:ext>
            </a:extLst>
          </p:cNvPr>
          <p:cNvGrpSpPr/>
          <p:nvPr/>
        </p:nvGrpSpPr>
        <p:grpSpPr>
          <a:xfrm>
            <a:off x="17027" y="602621"/>
            <a:ext cx="12192000" cy="5715323"/>
            <a:chOff x="43224" y="602621"/>
            <a:chExt cx="12192000" cy="571532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90525E-A164-4FD5-BC3E-F1B8039B7CA2}"/>
                </a:ext>
              </a:extLst>
            </p:cNvPr>
            <p:cNvSpPr/>
            <p:nvPr/>
          </p:nvSpPr>
          <p:spPr>
            <a:xfrm>
              <a:off x="43224" y="602621"/>
              <a:ext cx="12192000" cy="5715323"/>
            </a:xfrm>
            <a:prstGeom prst="rect">
              <a:avLst/>
            </a:prstGeom>
            <a:gradFill flip="none" rotWithShape="1">
              <a:gsLst>
                <a:gs pos="12000">
                  <a:schemeClr val="tx1">
                    <a:alpha val="0"/>
                  </a:schemeClr>
                </a:gs>
                <a:gs pos="88000">
                  <a:schemeClr val="tx1">
                    <a:alpha val="70000"/>
                  </a:schemeClr>
                </a:gs>
              </a:gsLst>
              <a:lin ang="10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458E0D-B888-4117-8FCA-562968C9C72D}"/>
                </a:ext>
              </a:extLst>
            </p:cNvPr>
            <p:cNvGrpSpPr/>
            <p:nvPr/>
          </p:nvGrpSpPr>
          <p:grpSpPr>
            <a:xfrm>
              <a:off x="436922" y="2255265"/>
              <a:ext cx="1258661" cy="512444"/>
              <a:chOff x="465999" y="1938338"/>
              <a:chExt cx="1258661" cy="512444"/>
            </a:xfrm>
          </p:grpSpPr>
          <p:pic>
            <p:nvPicPr>
              <p:cNvPr id="14" name="Picture 12" descr="코로나로 넷플릭스 가입자 수 1577만명 늘었다 | jobsN : 네이버 포스트">
                <a:extLst>
                  <a:ext uri="{FF2B5EF4-FFF2-40B4-BE49-F238E27FC236}">
                    <a16:creationId xmlns:a16="http://schemas.microsoft.com/office/drawing/2014/main" id="{1C9418F4-AC9D-4B8C-BDD6-DFA40766F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999" y="1938338"/>
                <a:ext cx="505642" cy="512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C6F0D3-883A-466A-B30D-F11A4B759321}"/>
                  </a:ext>
                </a:extLst>
              </p:cNvPr>
              <p:cNvSpPr txBox="1"/>
              <p:nvPr/>
            </p:nvSpPr>
            <p:spPr>
              <a:xfrm>
                <a:off x="718820" y="2009894"/>
                <a:ext cx="1005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시리즈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5D76C6-AF1C-471F-A5DB-C47AA0F5B262}"/>
                </a:ext>
              </a:extLst>
            </p:cNvPr>
            <p:cNvSpPr txBox="1"/>
            <p:nvPr/>
          </p:nvSpPr>
          <p:spPr>
            <a:xfrm>
              <a:off x="436922" y="2839265"/>
              <a:ext cx="69215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3. </a:t>
              </a:r>
              <a:r>
                <a:rPr kumimoji="0" lang="ko-KR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시연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6738251-506C-474A-B43E-C4D3C3039B0C}"/>
                </a:ext>
              </a:extLst>
            </p:cNvPr>
            <p:cNvGrpSpPr/>
            <p:nvPr/>
          </p:nvGrpSpPr>
          <p:grpSpPr>
            <a:xfrm>
              <a:off x="761410" y="5382422"/>
              <a:ext cx="1374140" cy="399531"/>
              <a:chOff x="5128261" y="3606799"/>
              <a:chExt cx="1374140" cy="399531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94BA20E-C8B4-4315-9F8E-FF177BD3CD47}"/>
                  </a:ext>
                </a:extLst>
              </p:cNvPr>
              <p:cNvSpPr/>
              <p:nvPr/>
            </p:nvSpPr>
            <p:spPr>
              <a:xfrm>
                <a:off x="5128261" y="3606799"/>
                <a:ext cx="1374140" cy="399531"/>
              </a:xfrm>
              <a:prstGeom prst="roundRect">
                <a:avLst>
                  <a:gd name="adj" fmla="val 630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CCE0493A-B3B2-4D57-BCEC-08E883C881EC}"/>
                  </a:ext>
                </a:extLst>
              </p:cNvPr>
              <p:cNvSpPr/>
              <p:nvPr/>
            </p:nvSpPr>
            <p:spPr>
              <a:xfrm rot="5400000">
                <a:off x="5405120" y="3712427"/>
                <a:ext cx="177800" cy="20828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E0271B-BADA-4DE5-A82D-C1E3A4AFFBDB}"/>
                  </a:ext>
                </a:extLst>
              </p:cNvPr>
              <p:cNvSpPr txBox="1"/>
              <p:nvPr/>
            </p:nvSpPr>
            <p:spPr>
              <a:xfrm>
                <a:off x="5554345" y="3666706"/>
                <a:ext cx="869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rPr>
                  <a:t>재생</a:t>
                </a:r>
                <a:endPara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6B04668-52C8-4BDE-B4EC-5BEB26B8C02A}"/>
                </a:ext>
              </a:extLst>
            </p:cNvPr>
            <p:cNvGrpSpPr/>
            <p:nvPr/>
          </p:nvGrpSpPr>
          <p:grpSpPr>
            <a:xfrm>
              <a:off x="2397169" y="5392424"/>
              <a:ext cx="1374140" cy="399531"/>
              <a:chOff x="4721860" y="4378959"/>
              <a:chExt cx="1374140" cy="399531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7B464F32-1FED-470F-93E9-0081DF48831D}"/>
                  </a:ext>
                </a:extLst>
              </p:cNvPr>
              <p:cNvSpPr/>
              <p:nvPr/>
            </p:nvSpPr>
            <p:spPr>
              <a:xfrm>
                <a:off x="4721860" y="4378959"/>
                <a:ext cx="1374140" cy="399531"/>
              </a:xfrm>
              <a:prstGeom prst="roundRect">
                <a:avLst>
                  <a:gd name="adj" fmla="val 6301"/>
                </a:avLst>
              </a:prstGeom>
              <a:solidFill>
                <a:schemeClr val="tx1">
                  <a:lumMod val="65000"/>
                  <a:lumOff val="3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AA852-6CE4-4503-9019-FFEBAC1D117D}"/>
                  </a:ext>
                </a:extLst>
              </p:cNvPr>
              <p:cNvSpPr txBox="1"/>
              <p:nvPr/>
            </p:nvSpPr>
            <p:spPr>
              <a:xfrm>
                <a:off x="4777422" y="4424835"/>
                <a:ext cx="12630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rPr>
                  <a:t>상세 정보</a:t>
                </a:r>
                <a:endPara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endParaRPr>
              </a:p>
            </p:txBody>
          </p:sp>
        </p:grp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2849B8-58CC-10DC-4E5A-C53336CB674E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047E43-C291-29D7-8F8A-518480C25670}"/>
              </a:ext>
            </a:extLst>
          </p:cNvPr>
          <p:cNvSpPr/>
          <p:nvPr/>
        </p:nvSpPr>
        <p:spPr>
          <a:xfrm>
            <a:off x="11546795" y="112493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923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E72D3D-445A-4DA8-BB5A-1128DBFB34D0}"/>
              </a:ext>
            </a:extLst>
          </p:cNvPr>
          <p:cNvSpPr/>
          <p:nvPr/>
        </p:nvSpPr>
        <p:spPr>
          <a:xfrm>
            <a:off x="0" y="625434"/>
            <a:ext cx="12192000" cy="560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BCC3FD-9DF4-4D84-95BC-A50FC46DCC5A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D26EB75-4847-461B-9DE4-0825008FCCC3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C3EA1F6-2B42-4A0F-AF6F-5945794FC04B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2849B8-58CC-10DC-4E5A-C53336CB674E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589C425-C2FC-ED4D-3FC4-8DE7AA4F2FF6}"/>
              </a:ext>
            </a:extLst>
          </p:cNvPr>
          <p:cNvSpPr/>
          <p:nvPr/>
        </p:nvSpPr>
        <p:spPr>
          <a:xfrm>
            <a:off x="11545480" y="112493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7DED39-B5CA-528C-CA46-EE5A4D337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7686"/>
            <a:ext cx="12192000" cy="560828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4BC0DCB-EC98-08E3-DC63-255756D67A93}"/>
              </a:ext>
            </a:extLst>
          </p:cNvPr>
          <p:cNvGrpSpPr/>
          <p:nvPr/>
        </p:nvGrpSpPr>
        <p:grpSpPr>
          <a:xfrm>
            <a:off x="0" y="602621"/>
            <a:ext cx="12192000" cy="5715323"/>
            <a:chOff x="43224" y="602621"/>
            <a:chExt cx="12192000" cy="571532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90525E-A164-4FD5-BC3E-F1B8039B7CA2}"/>
                </a:ext>
              </a:extLst>
            </p:cNvPr>
            <p:cNvSpPr/>
            <p:nvPr/>
          </p:nvSpPr>
          <p:spPr>
            <a:xfrm>
              <a:off x="43224" y="602621"/>
              <a:ext cx="12192000" cy="5715323"/>
            </a:xfrm>
            <a:prstGeom prst="rect">
              <a:avLst/>
            </a:prstGeom>
            <a:gradFill flip="none" rotWithShape="1">
              <a:gsLst>
                <a:gs pos="12000">
                  <a:schemeClr val="tx1">
                    <a:alpha val="0"/>
                  </a:schemeClr>
                </a:gs>
                <a:gs pos="88000">
                  <a:schemeClr val="tx1">
                    <a:alpha val="70000"/>
                  </a:schemeClr>
                </a:gs>
              </a:gsLst>
              <a:lin ang="10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458E0D-B888-4117-8FCA-562968C9C72D}"/>
                </a:ext>
              </a:extLst>
            </p:cNvPr>
            <p:cNvGrpSpPr/>
            <p:nvPr/>
          </p:nvGrpSpPr>
          <p:grpSpPr>
            <a:xfrm>
              <a:off x="436922" y="2255265"/>
              <a:ext cx="1258661" cy="512444"/>
              <a:chOff x="465999" y="1938338"/>
              <a:chExt cx="1258661" cy="512444"/>
            </a:xfrm>
          </p:grpSpPr>
          <p:pic>
            <p:nvPicPr>
              <p:cNvPr id="14" name="Picture 12" descr="코로나로 넷플릭스 가입자 수 1577만명 늘었다 | jobsN : 네이버 포스트">
                <a:extLst>
                  <a:ext uri="{FF2B5EF4-FFF2-40B4-BE49-F238E27FC236}">
                    <a16:creationId xmlns:a16="http://schemas.microsoft.com/office/drawing/2014/main" id="{1C9418F4-AC9D-4B8C-BDD6-DFA40766F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999" y="1938338"/>
                <a:ext cx="505642" cy="512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C6F0D3-883A-466A-B30D-F11A4B759321}"/>
                  </a:ext>
                </a:extLst>
              </p:cNvPr>
              <p:cNvSpPr txBox="1"/>
              <p:nvPr/>
            </p:nvSpPr>
            <p:spPr>
              <a:xfrm>
                <a:off x="718820" y="2009894"/>
                <a:ext cx="1005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시리즈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5D76C6-AF1C-471F-A5DB-C47AA0F5B262}"/>
                </a:ext>
              </a:extLst>
            </p:cNvPr>
            <p:cNvSpPr txBox="1"/>
            <p:nvPr/>
          </p:nvSpPr>
          <p:spPr>
            <a:xfrm>
              <a:off x="436922" y="2839265"/>
              <a:ext cx="69215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5400" dirty="0">
                  <a:solidFill>
                    <a:prstClr val="white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4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. </a:t>
              </a:r>
              <a:r>
                <a:rPr kumimoji="0" lang="ko-KR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후기</a:t>
              </a:r>
              <a:endPara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6738251-506C-474A-B43E-C4D3C3039B0C}"/>
                </a:ext>
              </a:extLst>
            </p:cNvPr>
            <p:cNvGrpSpPr/>
            <p:nvPr/>
          </p:nvGrpSpPr>
          <p:grpSpPr>
            <a:xfrm>
              <a:off x="761410" y="5382422"/>
              <a:ext cx="1374140" cy="399531"/>
              <a:chOff x="5128261" y="3606799"/>
              <a:chExt cx="1374140" cy="399531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94BA20E-C8B4-4315-9F8E-FF177BD3CD47}"/>
                  </a:ext>
                </a:extLst>
              </p:cNvPr>
              <p:cNvSpPr/>
              <p:nvPr/>
            </p:nvSpPr>
            <p:spPr>
              <a:xfrm>
                <a:off x="5128261" y="3606799"/>
                <a:ext cx="1374140" cy="399531"/>
              </a:xfrm>
              <a:prstGeom prst="roundRect">
                <a:avLst>
                  <a:gd name="adj" fmla="val 630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CCE0493A-B3B2-4D57-BCEC-08E883C881EC}"/>
                  </a:ext>
                </a:extLst>
              </p:cNvPr>
              <p:cNvSpPr/>
              <p:nvPr/>
            </p:nvSpPr>
            <p:spPr>
              <a:xfrm rot="5400000">
                <a:off x="5405120" y="3712427"/>
                <a:ext cx="177800" cy="20828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E0271B-BADA-4DE5-A82D-C1E3A4AFFBDB}"/>
                  </a:ext>
                </a:extLst>
              </p:cNvPr>
              <p:cNvSpPr txBox="1"/>
              <p:nvPr/>
            </p:nvSpPr>
            <p:spPr>
              <a:xfrm>
                <a:off x="5554345" y="3666706"/>
                <a:ext cx="869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rPr>
                  <a:t>재생</a:t>
                </a:r>
                <a:endPara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6B04668-52C8-4BDE-B4EC-5BEB26B8C02A}"/>
                </a:ext>
              </a:extLst>
            </p:cNvPr>
            <p:cNvGrpSpPr/>
            <p:nvPr/>
          </p:nvGrpSpPr>
          <p:grpSpPr>
            <a:xfrm>
              <a:off x="2397169" y="5392424"/>
              <a:ext cx="1374140" cy="399531"/>
              <a:chOff x="4721860" y="4378959"/>
              <a:chExt cx="1374140" cy="399531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7B464F32-1FED-470F-93E9-0081DF48831D}"/>
                  </a:ext>
                </a:extLst>
              </p:cNvPr>
              <p:cNvSpPr/>
              <p:nvPr/>
            </p:nvSpPr>
            <p:spPr>
              <a:xfrm>
                <a:off x="4721860" y="4378959"/>
                <a:ext cx="1374140" cy="399531"/>
              </a:xfrm>
              <a:prstGeom prst="roundRect">
                <a:avLst>
                  <a:gd name="adj" fmla="val 6301"/>
                </a:avLst>
              </a:prstGeom>
              <a:solidFill>
                <a:schemeClr val="tx1">
                  <a:lumMod val="65000"/>
                  <a:lumOff val="3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AA852-6CE4-4503-9019-FFEBAC1D117D}"/>
                  </a:ext>
                </a:extLst>
              </p:cNvPr>
              <p:cNvSpPr txBox="1"/>
              <p:nvPr/>
            </p:nvSpPr>
            <p:spPr>
              <a:xfrm>
                <a:off x="4777422" y="4424835"/>
                <a:ext cx="12630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rPr>
                  <a:t>상세 정보</a:t>
                </a:r>
                <a:endPara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663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</a:t>
            </a:r>
            <a:r>
              <a:rPr lang="ko-KR" altLang="en-US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후기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F5E2DD4-42D7-4FDF-A8E4-15516370588A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4B4023-6B22-4879-A75E-5C46AB60D992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4B14E54-05B8-4B55-B093-25BDB735BCD4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141C4D1-4BEA-48AD-97D7-BA4E055FDB74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E50C71-B2CD-55C4-FEA5-1C84FB2F5EBC}"/>
              </a:ext>
            </a:extLst>
          </p:cNvPr>
          <p:cNvSpPr/>
          <p:nvPr/>
        </p:nvSpPr>
        <p:spPr>
          <a:xfrm>
            <a:off x="11545480" y="112493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CAD5E-B116-8736-B42A-A9FC670EF00B}"/>
              </a:ext>
            </a:extLst>
          </p:cNvPr>
          <p:cNvSpPr txBox="1"/>
          <p:nvPr/>
        </p:nvSpPr>
        <p:spPr>
          <a:xfrm>
            <a:off x="2789843" y="3198167"/>
            <a:ext cx="661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좋은 팀원을 만나서 진행하는 내내 재밌었습니다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00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6408F0-BF45-459B-824E-F6A72CA09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b="2828"/>
          <a:stretch/>
        </p:blipFill>
        <p:spPr>
          <a:xfrm>
            <a:off x="0" y="571338"/>
            <a:ext cx="12192000" cy="571532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FC03D1-18BD-42A5-98E6-42F931E80615}"/>
              </a:ext>
            </a:extLst>
          </p:cNvPr>
          <p:cNvSpPr/>
          <p:nvPr/>
        </p:nvSpPr>
        <p:spPr>
          <a:xfrm>
            <a:off x="0" y="571338"/>
            <a:ext cx="12192000" cy="5715323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D72130-8858-4818-A7AA-13D3756F58B4}"/>
              </a:ext>
            </a:extLst>
          </p:cNvPr>
          <p:cNvSpPr txBox="1"/>
          <p:nvPr/>
        </p:nvSpPr>
        <p:spPr>
          <a:xfrm>
            <a:off x="1656176" y="2514017"/>
            <a:ext cx="8879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Thank you for Listening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10535823" y="5553911"/>
            <a:ext cx="1374140" cy="399531"/>
            <a:chOff x="5128261" y="3606799"/>
            <a:chExt cx="1374140" cy="39953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405120" y="3712427"/>
              <a:ext cx="177800" cy="2082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554345" y="3666706"/>
              <a:ext cx="8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다음화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69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tflix Intro Sound Effect">
            <a:hlinkClick r:id="" action="ppaction://media"/>
            <a:extLst>
              <a:ext uri="{FF2B5EF4-FFF2-40B4-BE49-F238E27FC236}">
                <a16:creationId xmlns:a16="http://schemas.microsoft.com/office/drawing/2014/main" id="{FA41D614-EC8C-4238-AF43-45231926C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620" y="7014258"/>
            <a:ext cx="442551" cy="44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 descr="다양한 넷플릭스 로고4 &amp;gt; 갤러리 | 4FLIX - 넷플릭스 한국 팬 커뮤니티 4(넷)플릭스">
            <a:extLst>
              <a:ext uri="{FF2B5EF4-FFF2-40B4-BE49-F238E27FC236}">
                <a16:creationId xmlns:a16="http://schemas.microsoft.com/office/drawing/2014/main" id="{4CE5FED3-0F5D-49CF-96A8-45DAC85D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932" y="2333051"/>
            <a:ext cx="6182135" cy="161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67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58445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협곡, 일몰이(가) 표시된 사진&#10;&#10;자동 생성된 설명">
            <a:extLst>
              <a:ext uri="{FF2B5EF4-FFF2-40B4-BE49-F238E27FC236}">
                <a16:creationId xmlns:a16="http://schemas.microsoft.com/office/drawing/2014/main" id="{533E76B5-2F6E-478F-916B-C14419EAC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/>
          <a:stretch/>
        </p:blipFill>
        <p:spPr>
          <a:xfrm>
            <a:off x="0" y="571338"/>
            <a:ext cx="12192000" cy="57153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668404-3A7C-45B6-8040-A464DBC6E052}"/>
              </a:ext>
            </a:extLst>
          </p:cNvPr>
          <p:cNvSpPr/>
          <p:nvPr/>
        </p:nvSpPr>
        <p:spPr>
          <a:xfrm>
            <a:off x="0" y="571338"/>
            <a:ext cx="12192000" cy="5715323"/>
          </a:xfrm>
          <a:prstGeom prst="rect">
            <a:avLst/>
          </a:prstGeom>
          <a:gradFill flip="none" rotWithShape="1">
            <a:gsLst>
              <a:gs pos="6000">
                <a:schemeClr val="tx1">
                  <a:alpha val="0"/>
                </a:schemeClr>
              </a:gs>
              <a:gs pos="88000">
                <a:schemeClr val="tx1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475F70-0FC0-4BF0-8DEB-CDBAC5DAC956}"/>
              </a:ext>
            </a:extLst>
          </p:cNvPr>
          <p:cNvGrpSpPr/>
          <p:nvPr/>
        </p:nvGrpSpPr>
        <p:grpSpPr>
          <a:xfrm>
            <a:off x="465999" y="2029778"/>
            <a:ext cx="1258661" cy="512444"/>
            <a:chOff x="465999" y="1938338"/>
            <a:chExt cx="1258661" cy="512444"/>
          </a:xfrm>
        </p:grpSpPr>
        <p:pic>
          <p:nvPicPr>
            <p:cNvPr id="2060" name="Picture 12" descr="코로나로 넷플릭스 가입자 수 1577만명 늘었다 | jobsN : 네이버 포스트">
              <a:extLst>
                <a:ext uri="{FF2B5EF4-FFF2-40B4-BE49-F238E27FC236}">
                  <a16:creationId xmlns:a16="http://schemas.microsoft.com/office/drawing/2014/main" id="{11CE745E-69FA-4BF2-A6EF-45485DED4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999" y="1938338"/>
              <a:ext cx="505642" cy="512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08CDB1-AF21-4868-B083-96335FFA5DB3}"/>
                </a:ext>
              </a:extLst>
            </p:cNvPr>
            <p:cNvSpPr txBox="1"/>
            <p:nvPr/>
          </p:nvSpPr>
          <p:spPr>
            <a:xfrm>
              <a:off x="718820" y="2009894"/>
              <a:ext cx="100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시리즈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465998" y="2563701"/>
            <a:ext cx="8819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Movie Recommendation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A3807-A760-4BD3-8A4D-96EC19490582}"/>
              </a:ext>
            </a:extLst>
          </p:cNvPr>
          <p:cNvSpPr txBox="1"/>
          <p:nvPr/>
        </p:nvSpPr>
        <p:spPr>
          <a:xfrm>
            <a:off x="465999" y="3358139"/>
            <a:ext cx="692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</a:t>
            </a:r>
            <a:r>
              <a:rPr lang="en-US" altLang="ko-KR" sz="1200" noProof="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Popular movies, only for you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D5FE0-2078-4BBD-A376-8AE9E2B4D743}"/>
              </a:ext>
            </a:extLst>
          </p:cNvPr>
          <p:cNvSpPr txBox="1"/>
          <p:nvPr/>
        </p:nvSpPr>
        <p:spPr>
          <a:xfrm>
            <a:off x="465998" y="4128767"/>
            <a:ext cx="831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2023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66670D4-37A7-4ED6-8957-83D494DE65F8}"/>
              </a:ext>
            </a:extLst>
          </p:cNvPr>
          <p:cNvCxnSpPr/>
          <p:nvPr/>
        </p:nvCxnSpPr>
        <p:spPr>
          <a:xfrm>
            <a:off x="1353438" y="412876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AFAFED-58FB-403F-AD38-8EBC17444B78}"/>
              </a:ext>
            </a:extLst>
          </p:cNvPr>
          <p:cNvSpPr txBox="1"/>
          <p:nvPr/>
        </p:nvSpPr>
        <p:spPr>
          <a:xfrm>
            <a:off x="1432860" y="4128767"/>
            <a:ext cx="1275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팀 프로젝트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57DC7D-BD44-48C6-A0EB-8BDFFFAFDF14}"/>
              </a:ext>
            </a:extLst>
          </p:cNvPr>
          <p:cNvCxnSpPr>
            <a:cxnSpLocks/>
          </p:cNvCxnSpPr>
          <p:nvPr/>
        </p:nvCxnSpPr>
        <p:spPr>
          <a:xfrm>
            <a:off x="2738416" y="412876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CE3FDA-3449-410B-8DCD-498D6E4495EC}"/>
              </a:ext>
            </a:extLst>
          </p:cNvPr>
          <p:cNvSpPr txBox="1"/>
          <p:nvPr/>
        </p:nvSpPr>
        <p:spPr>
          <a:xfrm>
            <a:off x="2757811" y="4128767"/>
            <a:ext cx="986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이걸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8274E-8184-45A4-A6EA-BC3822263598}"/>
              </a:ext>
            </a:extLst>
          </p:cNvPr>
          <p:cNvSpPr txBox="1"/>
          <p:nvPr/>
        </p:nvSpPr>
        <p:spPr>
          <a:xfrm>
            <a:off x="465999" y="4939013"/>
            <a:ext cx="692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크리에이터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: </a:t>
            </a:r>
            <a:r>
              <a:rPr lang="ko-KR" altLang="en-US" sz="1600" dirty="0" err="1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류나연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, 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조현기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02833-53A7-426B-B8E7-59E0EBA2CBB4}"/>
              </a:ext>
            </a:extLst>
          </p:cNvPr>
          <p:cNvSpPr txBox="1"/>
          <p:nvPr/>
        </p:nvSpPr>
        <p:spPr>
          <a:xfrm>
            <a:off x="3765475" y="4124173"/>
            <a:ext cx="985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참아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?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C33EA8-2CAB-491D-959D-4FDC8596E62A}"/>
              </a:ext>
            </a:extLst>
          </p:cNvPr>
          <p:cNvCxnSpPr/>
          <p:nvPr/>
        </p:nvCxnSpPr>
        <p:spPr>
          <a:xfrm>
            <a:off x="3744706" y="4124173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4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넷플릭스 로고 아이콘 AI 다운로드">
            <a:extLst>
              <a:ext uri="{FF2B5EF4-FFF2-40B4-BE49-F238E27FC236}">
                <a16:creationId xmlns:a16="http://schemas.microsoft.com/office/drawing/2014/main" id="{F63B62C3-765D-4F2A-B436-FDB34570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7620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71600" y="1103806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94107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47789-1ED4-4C9D-8FE2-3A61EC03624C}"/>
              </a:ext>
            </a:extLst>
          </p:cNvPr>
          <p:cNvSpPr/>
          <p:nvPr/>
        </p:nvSpPr>
        <p:spPr>
          <a:xfrm>
            <a:off x="374523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986AE8-BDA2-4CC4-9F01-3CC5E39D9B04}"/>
              </a:ext>
            </a:extLst>
          </p:cNvPr>
          <p:cNvSpPr/>
          <p:nvPr/>
        </p:nvSpPr>
        <p:spPr>
          <a:xfrm>
            <a:off x="654939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C393055-DF85-4414-BEAB-D5D58C26D800}"/>
              </a:ext>
            </a:extLst>
          </p:cNvPr>
          <p:cNvSpPr/>
          <p:nvPr/>
        </p:nvSpPr>
        <p:spPr>
          <a:xfrm>
            <a:off x="935355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래픽 28" descr="연필 단색으로 채워진">
            <a:extLst>
              <a:ext uri="{FF2B5EF4-FFF2-40B4-BE49-F238E27FC236}">
                <a16:creationId xmlns:a16="http://schemas.microsoft.com/office/drawing/2014/main" id="{11347AFE-D8EF-4FF8-A7AD-5E070DF2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0960" y="2973070"/>
            <a:ext cx="1192530" cy="1192530"/>
          </a:xfrm>
          <a:prstGeom prst="rect">
            <a:avLst/>
          </a:prstGeom>
        </p:spPr>
      </p:pic>
      <p:pic>
        <p:nvPicPr>
          <p:cNvPr id="31" name="그래픽 30" descr="전구 단색으로 채워진">
            <a:extLst>
              <a:ext uri="{FF2B5EF4-FFF2-40B4-BE49-F238E27FC236}">
                <a16:creationId xmlns:a16="http://schemas.microsoft.com/office/drawing/2014/main" id="{71B97E76-A0A6-4E5E-B2BB-0E4CB76A5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4490" y="2973070"/>
            <a:ext cx="1145540" cy="1145540"/>
          </a:xfrm>
          <a:prstGeom prst="rect">
            <a:avLst/>
          </a:prstGeom>
        </p:spPr>
      </p:pic>
      <p:pic>
        <p:nvPicPr>
          <p:cNvPr id="33" name="그래픽 32" descr="펼쳐진 책 단색으로 채워진">
            <a:extLst>
              <a:ext uri="{FF2B5EF4-FFF2-40B4-BE49-F238E27FC236}">
                <a16:creationId xmlns:a16="http://schemas.microsoft.com/office/drawing/2014/main" id="{7180F202-5BAE-481F-98C0-94D0BC6179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8650" y="2973071"/>
            <a:ext cx="1145539" cy="1145539"/>
          </a:xfrm>
          <a:prstGeom prst="rect">
            <a:avLst/>
          </a:prstGeom>
        </p:spPr>
      </p:pic>
      <p:pic>
        <p:nvPicPr>
          <p:cNvPr id="35" name="그래픽 34" descr="낙엽수 단색으로 채워진">
            <a:extLst>
              <a:ext uri="{FF2B5EF4-FFF2-40B4-BE49-F238E27FC236}">
                <a16:creationId xmlns:a16="http://schemas.microsoft.com/office/drawing/2014/main" id="{4F512720-6DE6-40BE-A897-C401DED1C9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2811" y="2973072"/>
            <a:ext cx="1145538" cy="11455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120E451-D47B-4F47-95F8-C63EE1087A7F}"/>
              </a:ext>
            </a:extLst>
          </p:cNvPr>
          <p:cNvSpPr txBox="1"/>
          <p:nvPr/>
        </p:nvSpPr>
        <p:spPr>
          <a:xfrm>
            <a:off x="1059181" y="469230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프로젝트 소개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068ABA-834B-43F2-B5EB-82E2BC6C87C2}"/>
              </a:ext>
            </a:extLst>
          </p:cNvPr>
          <p:cNvSpPr txBox="1"/>
          <p:nvPr/>
        </p:nvSpPr>
        <p:spPr>
          <a:xfrm>
            <a:off x="3863340" y="4697297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기능 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6C6DB-71D0-4A19-A89A-6E13C5D1E588}"/>
              </a:ext>
            </a:extLst>
          </p:cNvPr>
          <p:cNvSpPr txBox="1"/>
          <p:nvPr/>
        </p:nvSpPr>
        <p:spPr>
          <a:xfrm>
            <a:off x="6667499" y="469230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CE63E6-FB69-4023-9FF0-A0DAC6C2684C}"/>
              </a:ext>
            </a:extLst>
          </p:cNvPr>
          <p:cNvSpPr txBox="1"/>
          <p:nvPr/>
        </p:nvSpPr>
        <p:spPr>
          <a:xfrm>
            <a:off x="9471658" y="469230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60171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E72D3D-445A-4DA8-BB5A-1128DBFB34D0}"/>
              </a:ext>
            </a:extLst>
          </p:cNvPr>
          <p:cNvSpPr/>
          <p:nvPr/>
        </p:nvSpPr>
        <p:spPr>
          <a:xfrm>
            <a:off x="0" y="625434"/>
            <a:ext cx="12192000" cy="560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B37605-23AE-4471-ABDD-9E985283D48D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BCC3FD-9DF4-4D84-95BC-A50FC46DCC5A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D26EB75-4847-461B-9DE4-0825008FCCC3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C3EA1F6-2B42-4A0F-AF6F-5945794FC04B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DEF495-C74C-5B39-BED4-C19E1DCCA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1" b="6027"/>
          <a:stretch/>
        </p:blipFill>
        <p:spPr bwMode="auto">
          <a:xfrm>
            <a:off x="0" y="609723"/>
            <a:ext cx="12192000" cy="570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4BC0DCB-EC98-08E3-DC63-255756D67A93}"/>
              </a:ext>
            </a:extLst>
          </p:cNvPr>
          <p:cNvGrpSpPr/>
          <p:nvPr/>
        </p:nvGrpSpPr>
        <p:grpSpPr>
          <a:xfrm>
            <a:off x="0" y="602621"/>
            <a:ext cx="12192000" cy="5715323"/>
            <a:chOff x="43224" y="602621"/>
            <a:chExt cx="12192000" cy="571532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90525E-A164-4FD5-BC3E-F1B8039B7CA2}"/>
                </a:ext>
              </a:extLst>
            </p:cNvPr>
            <p:cNvSpPr/>
            <p:nvPr/>
          </p:nvSpPr>
          <p:spPr>
            <a:xfrm>
              <a:off x="43224" y="602621"/>
              <a:ext cx="12192000" cy="5715323"/>
            </a:xfrm>
            <a:prstGeom prst="rect">
              <a:avLst/>
            </a:prstGeom>
            <a:gradFill flip="none" rotWithShape="1">
              <a:gsLst>
                <a:gs pos="12000">
                  <a:schemeClr val="tx1">
                    <a:alpha val="0"/>
                  </a:schemeClr>
                </a:gs>
                <a:gs pos="88000">
                  <a:schemeClr val="tx1">
                    <a:alpha val="70000"/>
                  </a:schemeClr>
                </a:gs>
              </a:gsLst>
              <a:lin ang="10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458E0D-B888-4117-8FCA-562968C9C72D}"/>
                </a:ext>
              </a:extLst>
            </p:cNvPr>
            <p:cNvGrpSpPr/>
            <p:nvPr/>
          </p:nvGrpSpPr>
          <p:grpSpPr>
            <a:xfrm>
              <a:off x="436922" y="2255265"/>
              <a:ext cx="1258661" cy="512444"/>
              <a:chOff x="465999" y="1938338"/>
              <a:chExt cx="1258661" cy="512444"/>
            </a:xfrm>
          </p:grpSpPr>
          <p:pic>
            <p:nvPicPr>
              <p:cNvPr id="14" name="Picture 12" descr="코로나로 넷플릭스 가입자 수 1577만명 늘었다 | jobsN : 네이버 포스트">
                <a:extLst>
                  <a:ext uri="{FF2B5EF4-FFF2-40B4-BE49-F238E27FC236}">
                    <a16:creationId xmlns:a16="http://schemas.microsoft.com/office/drawing/2014/main" id="{1C9418F4-AC9D-4B8C-BDD6-DFA40766F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999" y="1938338"/>
                <a:ext cx="505642" cy="512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C6F0D3-883A-466A-B30D-F11A4B759321}"/>
                  </a:ext>
                </a:extLst>
              </p:cNvPr>
              <p:cNvSpPr txBox="1"/>
              <p:nvPr/>
            </p:nvSpPr>
            <p:spPr>
              <a:xfrm>
                <a:off x="718820" y="2009894"/>
                <a:ext cx="1005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시리즈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5D76C6-AF1C-471F-A5DB-C47AA0F5B262}"/>
                </a:ext>
              </a:extLst>
            </p:cNvPr>
            <p:cNvSpPr txBox="1"/>
            <p:nvPr/>
          </p:nvSpPr>
          <p:spPr>
            <a:xfrm>
              <a:off x="436922" y="2839265"/>
              <a:ext cx="69215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1. </a:t>
              </a:r>
              <a:r>
                <a:rPr kumimoji="0" lang="ko-KR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프로젝트 소개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6738251-506C-474A-B43E-C4D3C3039B0C}"/>
                </a:ext>
              </a:extLst>
            </p:cNvPr>
            <p:cNvGrpSpPr/>
            <p:nvPr/>
          </p:nvGrpSpPr>
          <p:grpSpPr>
            <a:xfrm>
              <a:off x="761410" y="5382422"/>
              <a:ext cx="1374140" cy="399531"/>
              <a:chOff x="5128261" y="3606799"/>
              <a:chExt cx="1374140" cy="399531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94BA20E-C8B4-4315-9F8E-FF177BD3CD47}"/>
                  </a:ext>
                </a:extLst>
              </p:cNvPr>
              <p:cNvSpPr/>
              <p:nvPr/>
            </p:nvSpPr>
            <p:spPr>
              <a:xfrm>
                <a:off x="5128261" y="3606799"/>
                <a:ext cx="1374140" cy="399531"/>
              </a:xfrm>
              <a:prstGeom prst="roundRect">
                <a:avLst>
                  <a:gd name="adj" fmla="val 630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CCE0493A-B3B2-4D57-BCEC-08E883C881EC}"/>
                  </a:ext>
                </a:extLst>
              </p:cNvPr>
              <p:cNvSpPr/>
              <p:nvPr/>
            </p:nvSpPr>
            <p:spPr>
              <a:xfrm rot="5400000">
                <a:off x="5405120" y="3712427"/>
                <a:ext cx="177800" cy="20828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E0271B-BADA-4DE5-A82D-C1E3A4AFFBDB}"/>
                  </a:ext>
                </a:extLst>
              </p:cNvPr>
              <p:cNvSpPr txBox="1"/>
              <p:nvPr/>
            </p:nvSpPr>
            <p:spPr>
              <a:xfrm>
                <a:off x="5554345" y="3666706"/>
                <a:ext cx="869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rPr>
                  <a:t>재생</a:t>
                </a:r>
                <a:endPara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6B04668-52C8-4BDE-B4EC-5BEB26B8C02A}"/>
                </a:ext>
              </a:extLst>
            </p:cNvPr>
            <p:cNvGrpSpPr/>
            <p:nvPr/>
          </p:nvGrpSpPr>
          <p:grpSpPr>
            <a:xfrm>
              <a:off x="2397169" y="5392424"/>
              <a:ext cx="1374140" cy="399531"/>
              <a:chOff x="4721860" y="4378959"/>
              <a:chExt cx="1374140" cy="399531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7B464F32-1FED-470F-93E9-0081DF48831D}"/>
                  </a:ext>
                </a:extLst>
              </p:cNvPr>
              <p:cNvSpPr/>
              <p:nvPr/>
            </p:nvSpPr>
            <p:spPr>
              <a:xfrm>
                <a:off x="4721860" y="4378959"/>
                <a:ext cx="1374140" cy="399531"/>
              </a:xfrm>
              <a:prstGeom prst="roundRect">
                <a:avLst>
                  <a:gd name="adj" fmla="val 6301"/>
                </a:avLst>
              </a:prstGeom>
              <a:solidFill>
                <a:schemeClr val="tx1">
                  <a:lumMod val="65000"/>
                  <a:lumOff val="3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AA852-6CE4-4503-9019-FFEBAC1D117D}"/>
                  </a:ext>
                </a:extLst>
              </p:cNvPr>
              <p:cNvSpPr txBox="1"/>
              <p:nvPr/>
            </p:nvSpPr>
            <p:spPr>
              <a:xfrm>
                <a:off x="4777422" y="4424835"/>
                <a:ext cx="12630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rPr>
                  <a:t>상세 정보</a:t>
                </a:r>
                <a:endPara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4812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7955AFD-3699-41F6-A27F-DAC9B0ED5EB0}"/>
              </a:ext>
            </a:extLst>
          </p:cNvPr>
          <p:cNvSpPr/>
          <p:nvPr/>
        </p:nvSpPr>
        <p:spPr>
          <a:xfrm>
            <a:off x="770826" y="1398400"/>
            <a:ext cx="3671550" cy="408089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34BD1F-DE00-464A-A2A2-7325C23A32E6}"/>
              </a:ext>
            </a:extLst>
          </p:cNvPr>
          <p:cNvSpPr txBox="1"/>
          <p:nvPr/>
        </p:nvSpPr>
        <p:spPr>
          <a:xfrm>
            <a:off x="5161451" y="1065583"/>
            <a:ext cx="540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유명 영화 추천 사이트 구성하기</a:t>
            </a:r>
            <a:endParaRPr kumimoji="0" lang="en-US" altLang="ko-KR" sz="2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F41AC5-8F92-45A0-B1AF-7FFF80BE18EE}"/>
              </a:ext>
            </a:extLst>
          </p:cNvPr>
          <p:cNvCxnSpPr/>
          <p:nvPr/>
        </p:nvCxnSpPr>
        <p:spPr>
          <a:xfrm>
            <a:off x="5252892" y="1625216"/>
            <a:ext cx="6274379" cy="0"/>
          </a:xfrm>
          <a:prstGeom prst="line">
            <a:avLst/>
          </a:prstGeom>
          <a:ln w="25400" cap="rnd"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38A16E6-1882-4D03-8126-57B796872E4E}"/>
              </a:ext>
            </a:extLst>
          </p:cNvPr>
          <p:cNvSpPr txBox="1"/>
          <p:nvPr/>
        </p:nvSpPr>
        <p:spPr>
          <a:xfrm>
            <a:off x="5161451" y="1843146"/>
            <a:ext cx="645725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사용자에게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TMDB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에서 제공하는 최신 유명 영화들을 원하는 장르별로 보여주고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상세 정보를 제공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Netflix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클론 코딩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나무위키에서 착안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집단지성으로 로그인하지 않더라도 누구나 영화를 포함한 자유주제로 글을 작성하고 수정할 수 있는 커뮤니티 페이지 구성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A74613-9359-4710-A47C-BD4F87B8B430}"/>
              </a:ext>
            </a:extLst>
          </p:cNvPr>
          <p:cNvGrpSpPr/>
          <p:nvPr/>
        </p:nvGrpSpPr>
        <p:grpSpPr>
          <a:xfrm>
            <a:off x="348267" y="5101361"/>
            <a:ext cx="4396445" cy="840550"/>
            <a:chOff x="1201006" y="6919925"/>
            <a:chExt cx="4396445" cy="840550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9E4B0FC-6601-4726-8FBE-AD7C554F5CA6}"/>
                </a:ext>
              </a:extLst>
            </p:cNvPr>
            <p:cNvSpPr/>
            <p:nvPr/>
          </p:nvSpPr>
          <p:spPr>
            <a:xfrm>
              <a:off x="1201006" y="6919925"/>
              <a:ext cx="4396445" cy="840550"/>
            </a:xfrm>
            <a:prstGeom prst="roundRect">
              <a:avLst>
                <a:gd name="adj" fmla="val 15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496E340-8C4D-44D6-A3B9-0E5B637D441C}"/>
                </a:ext>
              </a:extLst>
            </p:cNvPr>
            <p:cNvSpPr/>
            <p:nvPr/>
          </p:nvSpPr>
          <p:spPr>
            <a:xfrm>
              <a:off x="1400898" y="7122924"/>
              <a:ext cx="519890" cy="490104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16C15C7-23DC-430F-A6AA-D539DE60EB10}"/>
                </a:ext>
              </a:extLst>
            </p:cNvPr>
            <p:cNvSpPr/>
            <p:nvPr/>
          </p:nvSpPr>
          <p:spPr>
            <a:xfrm>
              <a:off x="2030378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167E465C-12F7-44EF-9EC9-C480D8514046}"/>
                </a:ext>
              </a:extLst>
            </p:cNvPr>
            <p:cNvSpPr/>
            <p:nvPr/>
          </p:nvSpPr>
          <p:spPr>
            <a:xfrm>
              <a:off x="2659859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B49C796-61F7-4C48-83B6-91601B7F9223}"/>
                </a:ext>
              </a:extLst>
            </p:cNvPr>
            <p:cNvSpPr/>
            <p:nvPr/>
          </p:nvSpPr>
          <p:spPr>
            <a:xfrm>
              <a:off x="3289339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8A8E723-1F75-406A-9830-F95CE5B554E3}"/>
                </a:ext>
              </a:extLst>
            </p:cNvPr>
            <p:cNvSpPr/>
            <p:nvPr/>
          </p:nvSpPr>
          <p:spPr>
            <a:xfrm>
              <a:off x="3918820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7F6708A-AE1A-4814-9961-8ABE20962F6E}"/>
                </a:ext>
              </a:extLst>
            </p:cNvPr>
            <p:cNvSpPr/>
            <p:nvPr/>
          </p:nvSpPr>
          <p:spPr>
            <a:xfrm>
              <a:off x="4904206" y="7122924"/>
              <a:ext cx="519890" cy="490104"/>
            </a:xfrm>
            <a:prstGeom prst="ellipse">
              <a:avLst/>
            </a:prstGeom>
            <a:noFill/>
            <a:ln w="2540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5405D93-3F00-4A30-93C5-A88938E02521}"/>
                </a:ext>
              </a:extLst>
            </p:cNvPr>
            <p:cNvCxnSpPr>
              <a:cxnSpLocks/>
            </p:cNvCxnSpPr>
            <p:nvPr/>
          </p:nvCxnSpPr>
          <p:spPr>
            <a:xfrm>
              <a:off x="5069398" y="7340929"/>
              <a:ext cx="94753" cy="80387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F3F8AF8-E092-471E-9FF4-EFE5F2867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4151" y="7340929"/>
              <a:ext cx="96533" cy="80388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곱하기 기호 63">
              <a:extLst>
                <a:ext uri="{FF2B5EF4-FFF2-40B4-BE49-F238E27FC236}">
                  <a16:creationId xmlns:a16="http://schemas.microsoft.com/office/drawing/2014/main" id="{8AAD3B96-4A63-4EF5-8C65-54A1F52CBD70}"/>
                </a:ext>
              </a:extLst>
            </p:cNvPr>
            <p:cNvSpPr/>
            <p:nvPr/>
          </p:nvSpPr>
          <p:spPr>
            <a:xfrm>
              <a:off x="4028611" y="7220150"/>
              <a:ext cx="300305" cy="295652"/>
            </a:xfrm>
            <a:prstGeom prst="mathMultiply">
              <a:avLst>
                <a:gd name="adj1" fmla="val 38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5" name="그래픽 64" descr="엄지척 기호 윤곽선">
              <a:extLst>
                <a:ext uri="{FF2B5EF4-FFF2-40B4-BE49-F238E27FC236}">
                  <a16:creationId xmlns:a16="http://schemas.microsoft.com/office/drawing/2014/main" id="{C8FC63BB-3BE3-41A4-A601-DA194232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69869" y="7200570"/>
              <a:ext cx="299867" cy="280717"/>
            </a:xfrm>
            <a:prstGeom prst="rect">
              <a:avLst/>
            </a:prstGeom>
          </p:spPr>
        </p:pic>
        <p:pic>
          <p:nvPicPr>
            <p:cNvPr id="66" name="그래픽 65" descr="엄지손가락 내리기 윤곽선">
              <a:extLst>
                <a:ext uri="{FF2B5EF4-FFF2-40B4-BE49-F238E27FC236}">
                  <a16:creationId xmlns:a16="http://schemas.microsoft.com/office/drawing/2014/main" id="{AFECAC6B-5489-4508-B235-2B5B0B204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99229" y="7235084"/>
              <a:ext cx="299868" cy="280718"/>
            </a:xfrm>
            <a:prstGeom prst="rect">
              <a:avLst/>
            </a:prstGeom>
          </p:spPr>
        </p:pic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E82E9F02-FF18-4480-8CD3-D467E182576A}"/>
                </a:ext>
              </a:extLst>
            </p:cNvPr>
            <p:cNvSpPr/>
            <p:nvPr/>
          </p:nvSpPr>
          <p:spPr>
            <a:xfrm rot="5400000">
              <a:off x="1602574" y="7291526"/>
              <a:ext cx="190937" cy="14895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더하기 기호 67">
              <a:extLst>
                <a:ext uri="{FF2B5EF4-FFF2-40B4-BE49-F238E27FC236}">
                  <a16:creationId xmlns:a16="http://schemas.microsoft.com/office/drawing/2014/main" id="{43A38549-894B-4FDD-980E-5D01F05D41C4}"/>
                </a:ext>
              </a:extLst>
            </p:cNvPr>
            <p:cNvSpPr/>
            <p:nvPr/>
          </p:nvSpPr>
          <p:spPr>
            <a:xfrm>
              <a:off x="2136942" y="7251986"/>
              <a:ext cx="293548" cy="246914"/>
            </a:xfrm>
            <a:prstGeom prst="mathPlus">
              <a:avLst>
                <a:gd name="adj1" fmla="val 55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5" name="Picture 2" descr="Netflix(넷플릭스) - Google Play 앱">
            <a:extLst>
              <a:ext uri="{FF2B5EF4-FFF2-40B4-BE49-F238E27FC236}">
                <a16:creationId xmlns:a16="http://schemas.microsoft.com/office/drawing/2014/main" id="{7FFC6F58-67A3-0915-D1F9-345E4C806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" y="1392146"/>
            <a:ext cx="3728783" cy="37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29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. </a:t>
            </a:r>
            <a:r>
              <a:rPr lang="ko-KR" altLang="en-US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29312F-5CBF-E266-5E60-54533B7B2DDF}"/>
              </a:ext>
            </a:extLst>
          </p:cNvPr>
          <p:cNvGrpSpPr/>
          <p:nvPr/>
        </p:nvGrpSpPr>
        <p:grpSpPr>
          <a:xfrm>
            <a:off x="3187179" y="885832"/>
            <a:ext cx="5817641" cy="5646786"/>
            <a:chOff x="5517172" y="885832"/>
            <a:chExt cx="5817641" cy="56467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A3932-1BEE-4C0D-A08B-BC0B8050D5CA}"/>
                </a:ext>
              </a:extLst>
            </p:cNvPr>
            <p:cNvSpPr txBox="1"/>
            <p:nvPr/>
          </p:nvSpPr>
          <p:spPr>
            <a:xfrm>
              <a:off x="6160430" y="885832"/>
              <a:ext cx="4668997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Entity Relationship Diagram (ERD)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EF402DC-D0E4-A206-25D2-C0E8F73FF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172" y="1398400"/>
              <a:ext cx="5817641" cy="513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54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E72D3D-445A-4DA8-BB5A-1128DBFB34D0}"/>
              </a:ext>
            </a:extLst>
          </p:cNvPr>
          <p:cNvSpPr/>
          <p:nvPr/>
        </p:nvSpPr>
        <p:spPr>
          <a:xfrm>
            <a:off x="0" y="625434"/>
            <a:ext cx="12192000" cy="560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B37605-23AE-4471-ABDD-9E985283D48D}"/>
              </a:ext>
            </a:extLst>
          </p:cNvPr>
          <p:cNvSpPr/>
          <p:nvPr/>
        </p:nvSpPr>
        <p:spPr>
          <a:xfrm>
            <a:off x="11548440" y="105223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3BCC3FD-9DF4-4D84-95BC-A50FC46DCC5A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D26EB75-4847-461B-9DE4-0825008FCCC3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C3EA1F6-2B42-4A0F-AF6F-5945794FC04B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2849B8-58CC-10DC-4E5A-C53336CB674E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6" name="Picture 2" descr="종이의 집   [넷플릭스]">
            <a:extLst>
              <a:ext uri="{FF2B5EF4-FFF2-40B4-BE49-F238E27FC236}">
                <a16:creationId xmlns:a16="http://schemas.microsoft.com/office/drawing/2014/main" id="{3962486F-CD8F-F74A-A08B-1009D4F41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9"/>
          <a:stretch/>
        </p:blipFill>
        <p:spPr bwMode="auto">
          <a:xfrm>
            <a:off x="-1" y="624583"/>
            <a:ext cx="12192001" cy="562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4BC0DCB-EC98-08E3-DC63-255756D67A93}"/>
              </a:ext>
            </a:extLst>
          </p:cNvPr>
          <p:cNvGrpSpPr/>
          <p:nvPr/>
        </p:nvGrpSpPr>
        <p:grpSpPr>
          <a:xfrm>
            <a:off x="-2" y="602621"/>
            <a:ext cx="12192000" cy="5715323"/>
            <a:chOff x="43224" y="602621"/>
            <a:chExt cx="12192000" cy="571532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90525E-A164-4FD5-BC3E-F1B8039B7CA2}"/>
                </a:ext>
              </a:extLst>
            </p:cNvPr>
            <p:cNvSpPr/>
            <p:nvPr/>
          </p:nvSpPr>
          <p:spPr>
            <a:xfrm>
              <a:off x="43224" y="602621"/>
              <a:ext cx="12192000" cy="5715323"/>
            </a:xfrm>
            <a:prstGeom prst="rect">
              <a:avLst/>
            </a:prstGeom>
            <a:gradFill flip="none" rotWithShape="1">
              <a:gsLst>
                <a:gs pos="12000">
                  <a:schemeClr val="tx1">
                    <a:alpha val="0"/>
                  </a:schemeClr>
                </a:gs>
                <a:gs pos="88000">
                  <a:schemeClr val="tx1">
                    <a:alpha val="70000"/>
                  </a:schemeClr>
                </a:gs>
              </a:gsLst>
              <a:lin ang="10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0458E0D-B888-4117-8FCA-562968C9C72D}"/>
                </a:ext>
              </a:extLst>
            </p:cNvPr>
            <p:cNvGrpSpPr/>
            <p:nvPr/>
          </p:nvGrpSpPr>
          <p:grpSpPr>
            <a:xfrm>
              <a:off x="436922" y="2255265"/>
              <a:ext cx="1258661" cy="512444"/>
              <a:chOff x="465999" y="1938338"/>
              <a:chExt cx="1258661" cy="512444"/>
            </a:xfrm>
          </p:grpSpPr>
          <p:pic>
            <p:nvPicPr>
              <p:cNvPr id="14" name="Picture 12" descr="코로나로 넷플릭스 가입자 수 1577만명 늘었다 | jobsN : 네이버 포스트">
                <a:extLst>
                  <a:ext uri="{FF2B5EF4-FFF2-40B4-BE49-F238E27FC236}">
                    <a16:creationId xmlns:a16="http://schemas.microsoft.com/office/drawing/2014/main" id="{1C9418F4-AC9D-4B8C-BDD6-DFA40766F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999" y="1938338"/>
                <a:ext cx="505642" cy="512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C6F0D3-883A-466A-B30D-F11A4B759321}"/>
                  </a:ext>
                </a:extLst>
              </p:cNvPr>
              <p:cNvSpPr txBox="1"/>
              <p:nvPr/>
            </p:nvSpPr>
            <p:spPr>
              <a:xfrm>
                <a:off x="718820" y="2009894"/>
                <a:ext cx="1005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시리즈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5D76C6-AF1C-471F-A5DB-C47AA0F5B262}"/>
                </a:ext>
              </a:extLst>
            </p:cNvPr>
            <p:cNvSpPr txBox="1"/>
            <p:nvPr/>
          </p:nvSpPr>
          <p:spPr>
            <a:xfrm>
              <a:off x="436922" y="2839265"/>
              <a:ext cx="69215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5400" dirty="0">
                  <a:solidFill>
                    <a:prstClr val="white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</a:t>
              </a:r>
              <a:r>
                <a:rPr kumimoji="0" lang="en-US" altLang="ko-KR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. </a:t>
              </a:r>
              <a:r>
                <a:rPr kumimoji="0" lang="ko-KR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기능 소개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6738251-506C-474A-B43E-C4D3C3039B0C}"/>
                </a:ext>
              </a:extLst>
            </p:cNvPr>
            <p:cNvGrpSpPr/>
            <p:nvPr/>
          </p:nvGrpSpPr>
          <p:grpSpPr>
            <a:xfrm>
              <a:off x="761410" y="5382422"/>
              <a:ext cx="1374140" cy="399531"/>
              <a:chOff x="5128261" y="3606799"/>
              <a:chExt cx="1374140" cy="399531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94BA20E-C8B4-4315-9F8E-FF177BD3CD47}"/>
                  </a:ext>
                </a:extLst>
              </p:cNvPr>
              <p:cNvSpPr/>
              <p:nvPr/>
            </p:nvSpPr>
            <p:spPr>
              <a:xfrm>
                <a:off x="5128261" y="3606799"/>
                <a:ext cx="1374140" cy="399531"/>
              </a:xfrm>
              <a:prstGeom prst="roundRect">
                <a:avLst>
                  <a:gd name="adj" fmla="val 630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CCE0493A-B3B2-4D57-BCEC-08E883C881EC}"/>
                  </a:ext>
                </a:extLst>
              </p:cNvPr>
              <p:cNvSpPr/>
              <p:nvPr/>
            </p:nvSpPr>
            <p:spPr>
              <a:xfrm rot="5400000">
                <a:off x="5405120" y="3712427"/>
                <a:ext cx="177800" cy="20828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2E0271B-BADA-4DE5-A82D-C1E3A4AFFBDB}"/>
                  </a:ext>
                </a:extLst>
              </p:cNvPr>
              <p:cNvSpPr txBox="1"/>
              <p:nvPr/>
            </p:nvSpPr>
            <p:spPr>
              <a:xfrm>
                <a:off x="5554345" y="3666706"/>
                <a:ext cx="869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rPr>
                  <a:t>재생</a:t>
                </a:r>
                <a:endPara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6B04668-52C8-4BDE-B4EC-5BEB26B8C02A}"/>
                </a:ext>
              </a:extLst>
            </p:cNvPr>
            <p:cNvGrpSpPr/>
            <p:nvPr/>
          </p:nvGrpSpPr>
          <p:grpSpPr>
            <a:xfrm>
              <a:off x="2397169" y="5392424"/>
              <a:ext cx="1374140" cy="399531"/>
              <a:chOff x="4721860" y="4378959"/>
              <a:chExt cx="1374140" cy="399531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7B464F32-1FED-470F-93E9-0081DF48831D}"/>
                  </a:ext>
                </a:extLst>
              </p:cNvPr>
              <p:cNvSpPr/>
              <p:nvPr/>
            </p:nvSpPr>
            <p:spPr>
              <a:xfrm>
                <a:off x="4721860" y="4378959"/>
                <a:ext cx="1374140" cy="399531"/>
              </a:xfrm>
              <a:prstGeom prst="roundRect">
                <a:avLst>
                  <a:gd name="adj" fmla="val 6301"/>
                </a:avLst>
              </a:prstGeom>
              <a:solidFill>
                <a:schemeClr val="tx1">
                  <a:lumMod val="65000"/>
                  <a:lumOff val="3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0AA852-6CE4-4503-9019-FFEBAC1D117D}"/>
                  </a:ext>
                </a:extLst>
              </p:cNvPr>
              <p:cNvSpPr txBox="1"/>
              <p:nvPr/>
            </p:nvSpPr>
            <p:spPr>
              <a:xfrm>
                <a:off x="4777422" y="4424835"/>
                <a:ext cx="12630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  <a:cs typeface="+mn-cs"/>
                  </a:rPr>
                  <a:t>상세 정보</a:t>
                </a:r>
                <a:endParaRPr kumimoji="0" lang="en-US" altLang="ko-KR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591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넷플릭스 로고 아이콘 AI 다운로드">
            <a:extLst>
              <a:ext uri="{FF2B5EF4-FFF2-40B4-BE49-F238E27FC236}">
                <a16:creationId xmlns:a16="http://schemas.microsoft.com/office/drawing/2014/main" id="{7F1B2071-E4AC-4D76-A4F1-5F3F2F734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t="26858" r="13734" b="31086"/>
          <a:stretch/>
        </p:blipFill>
        <p:spPr bwMode="auto">
          <a:xfrm>
            <a:off x="106680" y="116840"/>
            <a:ext cx="1224280" cy="40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573429" y="101204"/>
            <a:ext cx="692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2. </a:t>
            </a:r>
            <a:r>
              <a:rPr lang="ko-KR" altLang="en-US" sz="2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BA3932-1BEE-4C0D-A08B-BC0B8050D5CA}"/>
              </a:ext>
            </a:extLst>
          </p:cNvPr>
          <p:cNvSpPr txBox="1"/>
          <p:nvPr/>
        </p:nvSpPr>
        <p:spPr>
          <a:xfrm>
            <a:off x="1106105" y="865528"/>
            <a:ext cx="394345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메인 페이지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홈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38A16E6-1882-4D03-8126-57B796872E4E}"/>
              </a:ext>
            </a:extLst>
          </p:cNvPr>
          <p:cNvSpPr txBox="1"/>
          <p:nvPr/>
        </p:nvSpPr>
        <p:spPr>
          <a:xfrm>
            <a:off x="6228063" y="1283627"/>
            <a:ext cx="539064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인기 영화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혹은 사용자가 원하는 장르의 인기 영화들을 직접 넘겨보고 고를 수 있도록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Carousel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구성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영화는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TMDB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제공하는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popularity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점수를 기반으로 선정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포스터를 클릭하면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영화의 상세 정보를 볼 수 있도록 구성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드래그 시에는 상세 정보로 이동하지 않고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Carousel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Slide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넘기도록 구현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이거 어때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 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버튼을 클릭하면 해당되는 분야의 랜덤 영화를 하나 추천해주는 </a:t>
            </a:r>
            <a:r>
              <a:rPr lang="en-US" altLang="ko-KR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modal</a:t>
            </a:r>
            <a:r>
              <a:rPr lang="ko-KR" altLang="en-US" sz="2000" dirty="0">
                <a:solidFill>
                  <a:prstClr val="white">
                    <a:lumMod val="95000"/>
                  </a:prst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팝업</a:t>
            </a:r>
            <a:endParaRPr lang="en-US" altLang="ko-KR" sz="2000" dirty="0">
              <a:solidFill>
                <a:prstClr val="white">
                  <a:lumMod val="95000"/>
                </a:prst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3C3F16A-0766-4E6E-95BA-BCC83AAC0F23}"/>
              </a:ext>
            </a:extLst>
          </p:cNvPr>
          <p:cNvSpPr/>
          <p:nvPr/>
        </p:nvSpPr>
        <p:spPr>
          <a:xfrm>
            <a:off x="10569348" y="-420132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5A7B7F-653C-4864-BE69-536C487863F0}"/>
              </a:ext>
            </a:extLst>
          </p:cNvPr>
          <p:cNvSpPr/>
          <p:nvPr/>
        </p:nvSpPr>
        <p:spPr>
          <a:xfrm>
            <a:off x="11061025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82D653F-861A-4BF9-8147-3EF02534EE61}"/>
              </a:ext>
            </a:extLst>
          </p:cNvPr>
          <p:cNvSpPr/>
          <p:nvPr/>
        </p:nvSpPr>
        <p:spPr>
          <a:xfrm>
            <a:off x="11545481" y="-420132"/>
            <a:ext cx="392519" cy="386052"/>
          </a:xfrm>
          <a:prstGeom prst="roundRect">
            <a:avLst>
              <a:gd name="adj" fmla="val 7022"/>
            </a:avLst>
          </a:prstGeom>
          <a:solidFill>
            <a:srgbClr val="0A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C71AD6-E761-4117-8D3C-DE009B6EB7EF}"/>
              </a:ext>
            </a:extLst>
          </p:cNvPr>
          <p:cNvSpPr/>
          <p:nvPr/>
        </p:nvSpPr>
        <p:spPr>
          <a:xfrm>
            <a:off x="10084892" y="-420132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A5A47A-3456-728E-2AE3-62B9E165AC3B}"/>
              </a:ext>
            </a:extLst>
          </p:cNvPr>
          <p:cNvSpPr/>
          <p:nvPr/>
        </p:nvSpPr>
        <p:spPr>
          <a:xfrm>
            <a:off x="11548440" y="105223"/>
            <a:ext cx="397111" cy="390568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C8821-D0D6-1958-79AB-7E75CC6C4006}"/>
              </a:ext>
            </a:extLst>
          </p:cNvPr>
          <p:cNvGrpSpPr/>
          <p:nvPr/>
        </p:nvGrpSpPr>
        <p:grpSpPr>
          <a:xfrm>
            <a:off x="434371" y="1285942"/>
            <a:ext cx="5286921" cy="5322220"/>
            <a:chOff x="240613" y="495791"/>
            <a:chExt cx="5650935" cy="55530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8F59C4-4D0D-1001-2DC0-F1C595CA0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13" y="495791"/>
              <a:ext cx="5650935" cy="28657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CE923B-E462-FD40-2E88-D17A7E1D0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13" y="3189130"/>
              <a:ext cx="5650935" cy="2859724"/>
            </a:xfrm>
            <a:prstGeom prst="rect">
              <a:avLst/>
            </a:prstGeom>
          </p:spPr>
        </p:pic>
      </p:grpSp>
      <p:pic>
        <p:nvPicPr>
          <p:cNvPr id="15" name="그래픽 14" descr="전구 단색으로 채워진">
            <a:extLst>
              <a:ext uri="{FF2B5EF4-FFF2-40B4-BE49-F238E27FC236}">
                <a16:creationId xmlns:a16="http://schemas.microsoft.com/office/drawing/2014/main" id="{24557056-EC52-624E-1EF3-A68C1D4F3C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2384" y="5209309"/>
            <a:ext cx="425327" cy="4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272</Words>
  <Application>Microsoft Office PowerPoint</Application>
  <PresentationFormat>와이드스크린</PresentationFormat>
  <Paragraphs>70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에스코어 드림 5 Medium</vt:lpstr>
      <vt:lpstr>맑은 고딕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minji</dc:creator>
  <cp:lastModifiedBy>조현기</cp:lastModifiedBy>
  <cp:revision>619</cp:revision>
  <dcterms:created xsi:type="dcterms:W3CDTF">2021-10-13T15:01:55Z</dcterms:created>
  <dcterms:modified xsi:type="dcterms:W3CDTF">2023-05-25T15:03:55Z</dcterms:modified>
</cp:coreProperties>
</file>